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IBM Plex Sans" charset="1" panose="020B0503050203000203"/>
      <p:regular r:id="rId28"/>
    </p:embeddedFont>
    <p:embeddedFont>
      <p:font typeface="IBM Plex Sans Bold" charset="1" panose="020B0803050203000203"/>
      <p:regular r:id="rId29"/>
    </p:embeddedFont>
    <p:embeddedFont>
      <p:font typeface="IBM Plex Mono" charset="1" panose="020B0509050203000203"/>
      <p:regular r:id="rId30"/>
    </p:embeddedFont>
    <p:embeddedFont>
      <p:font typeface="Telegraf Bold" charset="1" panose="00000800000000000000"/>
      <p:regular r:id="rId31"/>
    </p:embeddedFont>
    <p:embeddedFont>
      <p:font typeface="IBM Plex Serif" charset="1" panose="0206050305040600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981075"/>
            <a:ext cx="1829031" cy="47625"/>
            <a:chOff x="0" y="0"/>
            <a:chExt cx="486798" cy="12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8700" y="802552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4974" y="8277120"/>
            <a:ext cx="0" cy="443676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12917499" y="4820928"/>
            <a:ext cx="4249881" cy="4249881"/>
          </a:xfrm>
          <a:custGeom>
            <a:avLst/>
            <a:gdLst/>
            <a:ahLst/>
            <a:cxnLst/>
            <a:rect r="r" b="b" t="t" l="l"/>
            <a:pathLst>
              <a:path h="4249881" w="4249881">
                <a:moveTo>
                  <a:pt x="0" y="0"/>
                </a:moveTo>
                <a:lnTo>
                  <a:pt x="4249881" y="0"/>
                </a:lnTo>
                <a:lnTo>
                  <a:pt x="4249881" y="4249882"/>
                </a:lnTo>
                <a:lnTo>
                  <a:pt x="0" y="424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0261748" y="1596248"/>
            <a:ext cx="3985677" cy="3547252"/>
          </a:xfrm>
          <a:custGeom>
            <a:avLst/>
            <a:gdLst/>
            <a:ahLst/>
            <a:cxnLst/>
            <a:rect r="r" b="b" t="t" l="l"/>
            <a:pathLst>
              <a:path h="3547252" w="3985677">
                <a:moveTo>
                  <a:pt x="0" y="0"/>
                </a:moveTo>
                <a:lnTo>
                  <a:pt x="3985677" y="0"/>
                </a:lnTo>
                <a:lnTo>
                  <a:pt x="3985677" y="3547252"/>
                </a:lnTo>
                <a:lnTo>
                  <a:pt x="0" y="3547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843289" y="6098470"/>
            <a:ext cx="5646641" cy="162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6"/>
              </a:lnSpc>
            </a:pPr>
            <a:r>
              <a:rPr lang="en-US" sz="3090" spc="77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1.Krsihna Revanwar</a:t>
            </a:r>
          </a:p>
          <a:p>
            <a:pPr algn="l">
              <a:lnSpc>
                <a:spcPts val="4326"/>
              </a:lnSpc>
            </a:pPr>
            <a:r>
              <a:rPr lang="en-US" sz="3090" spc="77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2.Siddhant Belkhede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3090" spc="77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3.Pravin Jadhav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81708" y="5407589"/>
            <a:ext cx="548366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69">
                <a:solidFill>
                  <a:srgbClr val="26C8A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Presented By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581708" y="2392504"/>
            <a:ext cx="9533335" cy="216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b="true" sz="8055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WEB ETP SESSION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658063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751448" y="5270847"/>
            <a:ext cx="7081215" cy="3833148"/>
            <a:chOff x="0" y="0"/>
            <a:chExt cx="1142078" cy="618221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42078" cy="618221"/>
            </a:xfrm>
            <a:custGeom>
              <a:avLst/>
              <a:gdLst/>
              <a:ahLst/>
              <a:cxnLst/>
              <a:rect r="r" b="b" t="t" l="l"/>
              <a:pathLst>
                <a:path h="618221" w="1142078">
                  <a:moveTo>
                    <a:pt x="0" y="0"/>
                  </a:moveTo>
                  <a:lnTo>
                    <a:pt x="1142078" y="0"/>
                  </a:lnTo>
                  <a:lnTo>
                    <a:pt x="1142078" y="618221"/>
                  </a:lnTo>
                  <a:lnTo>
                    <a:pt x="0" y="618221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142078" cy="646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969197" y="5419474"/>
            <a:ext cx="6689823" cy="3535894"/>
          </a:xfrm>
          <a:custGeom>
            <a:avLst/>
            <a:gdLst/>
            <a:ahLst/>
            <a:cxnLst/>
            <a:rect r="r" b="b" t="t" l="l"/>
            <a:pathLst>
              <a:path h="3535894" w="6689823">
                <a:moveTo>
                  <a:pt x="0" y="0"/>
                </a:moveTo>
                <a:lnTo>
                  <a:pt x="6689824" y="0"/>
                </a:lnTo>
                <a:lnTo>
                  <a:pt x="6689824" y="3535894"/>
                </a:lnTo>
                <a:lnTo>
                  <a:pt x="0" y="3535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1453425" y="5143500"/>
            <a:ext cx="4537957" cy="4464215"/>
          </a:xfrm>
          <a:custGeom>
            <a:avLst/>
            <a:gdLst/>
            <a:ahLst/>
            <a:cxnLst/>
            <a:rect r="r" b="b" t="t" l="l"/>
            <a:pathLst>
              <a:path h="4464215" w="4537957">
                <a:moveTo>
                  <a:pt x="0" y="0"/>
                </a:moveTo>
                <a:lnTo>
                  <a:pt x="4537956" y="0"/>
                </a:lnTo>
                <a:lnTo>
                  <a:pt x="4537956" y="4464215"/>
                </a:lnTo>
                <a:lnTo>
                  <a:pt x="0" y="44642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572569" y="1964493"/>
            <a:ext cx="15186622" cy="10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Navigation with &lt;Link&gt; 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572569" y="3057352"/>
            <a:ext cx="1265436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&lt;Link&gt;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639751" y="3821988"/>
            <a:ext cx="6733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&lt;Link&gt; is React Router's replacement for &lt;a&gt;.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Changes the URL without reloading the page.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0264122" y="3057352"/>
            <a:ext cx="1981994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&lt;NavLink&gt;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0729525" y="3860088"/>
            <a:ext cx="6733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Just like &lt;Link&gt;, but smarter.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Good when highlighting the active link.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658063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572569" y="4906760"/>
            <a:ext cx="7003632" cy="669689"/>
            <a:chOff x="0" y="0"/>
            <a:chExt cx="1129565" cy="10800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129565" cy="108009"/>
            </a:xfrm>
            <a:custGeom>
              <a:avLst/>
              <a:gdLst/>
              <a:ahLst/>
              <a:cxnLst/>
              <a:rect r="r" b="b" t="t" l="l"/>
              <a:pathLst>
                <a:path h="108009" w="1129565">
                  <a:moveTo>
                    <a:pt x="0" y="0"/>
                  </a:moveTo>
                  <a:lnTo>
                    <a:pt x="1129565" y="0"/>
                  </a:lnTo>
                  <a:lnTo>
                    <a:pt x="1129565" y="108009"/>
                  </a:lnTo>
                  <a:lnTo>
                    <a:pt x="0" y="108009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129565" cy="136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755794" y="5000589"/>
            <a:ext cx="6637182" cy="482030"/>
          </a:xfrm>
          <a:custGeom>
            <a:avLst/>
            <a:gdLst/>
            <a:ahLst/>
            <a:cxnLst/>
            <a:rect r="r" b="b" t="t" l="l"/>
            <a:pathLst>
              <a:path h="482030" w="6637182">
                <a:moveTo>
                  <a:pt x="0" y="0"/>
                </a:moveTo>
                <a:lnTo>
                  <a:pt x="6637182" y="0"/>
                </a:lnTo>
                <a:lnTo>
                  <a:pt x="6637182" y="482030"/>
                </a:lnTo>
                <a:lnTo>
                  <a:pt x="0" y="482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10570125" y="5576449"/>
            <a:ext cx="7003632" cy="2943178"/>
            <a:chOff x="0" y="0"/>
            <a:chExt cx="1129565" cy="474684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129565" cy="474684"/>
            </a:xfrm>
            <a:custGeom>
              <a:avLst/>
              <a:gdLst/>
              <a:ahLst/>
              <a:cxnLst/>
              <a:rect r="r" b="b" t="t" l="l"/>
              <a:pathLst>
                <a:path h="474684" w="1129565">
                  <a:moveTo>
                    <a:pt x="0" y="0"/>
                  </a:moveTo>
                  <a:lnTo>
                    <a:pt x="1129565" y="0"/>
                  </a:lnTo>
                  <a:lnTo>
                    <a:pt x="1129565" y="474684"/>
                  </a:lnTo>
                  <a:lnTo>
                    <a:pt x="0" y="474684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1129565" cy="503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10729525" y="5688908"/>
            <a:ext cx="6643960" cy="2652847"/>
          </a:xfrm>
          <a:custGeom>
            <a:avLst/>
            <a:gdLst/>
            <a:ahLst/>
            <a:cxnLst/>
            <a:rect r="r" b="b" t="t" l="l"/>
            <a:pathLst>
              <a:path h="2652847" w="6643960">
                <a:moveTo>
                  <a:pt x="0" y="0"/>
                </a:moveTo>
                <a:lnTo>
                  <a:pt x="6643959" y="0"/>
                </a:lnTo>
                <a:lnTo>
                  <a:pt x="6643959" y="2652847"/>
                </a:lnTo>
                <a:lnTo>
                  <a:pt x="0" y="26528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572569" y="1964493"/>
            <a:ext cx="15186622" cy="10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Dynamic Routing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716113" y="3329546"/>
            <a:ext cx="673393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dynamic route lets you pass variable parts in the URL.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define it with : before the parameter name.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0218432" y="3057352"/>
            <a:ext cx="2351683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useParams()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729525" y="3860088"/>
            <a:ext cx="673393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usePaeams() us a React Router hook.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returns an object wit all URL params.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572569" y="6340586"/>
            <a:ext cx="3634085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useSearchParams()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783295" y="7238572"/>
            <a:ext cx="673393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dynamic route lets you pass variable parts in the URL.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hook from React Router for working with query string parameters (the path after ? in the URL).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954669" y="7106221"/>
            <a:ext cx="6778247" cy="2516283"/>
            <a:chOff x="0" y="0"/>
            <a:chExt cx="1093215" cy="40583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093215" cy="405833"/>
            </a:xfrm>
            <a:custGeom>
              <a:avLst/>
              <a:gdLst/>
              <a:ahLst/>
              <a:cxnLst/>
              <a:rect r="r" b="b" t="t" l="l"/>
              <a:pathLst>
                <a:path h="405833" w="1093215">
                  <a:moveTo>
                    <a:pt x="0" y="0"/>
                  </a:moveTo>
                  <a:lnTo>
                    <a:pt x="1093215" y="0"/>
                  </a:lnTo>
                  <a:lnTo>
                    <a:pt x="1093215" y="405833"/>
                  </a:lnTo>
                  <a:lnTo>
                    <a:pt x="0" y="405833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093215" cy="434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186853" y="7217576"/>
            <a:ext cx="6546063" cy="2293572"/>
            <a:chOff x="0" y="0"/>
            <a:chExt cx="1233529" cy="43219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233529" cy="432197"/>
            </a:xfrm>
            <a:custGeom>
              <a:avLst/>
              <a:gdLst/>
              <a:ahLst/>
              <a:cxnLst/>
              <a:rect r="r" b="b" t="t" l="l"/>
              <a:pathLst>
                <a:path h="432197" w="1233529">
                  <a:moveTo>
                    <a:pt x="0" y="0"/>
                  </a:moveTo>
                  <a:lnTo>
                    <a:pt x="1233529" y="0"/>
                  </a:lnTo>
                  <a:lnTo>
                    <a:pt x="1233529" y="432197"/>
                  </a:lnTo>
                  <a:lnTo>
                    <a:pt x="0" y="432197"/>
                  </a:lnTo>
                  <a:close/>
                </a:path>
              </a:pathLst>
            </a:custGeom>
            <a:blipFill>
              <a:blip r:embed="rId8"/>
              <a:stretch>
                <a:fillRect l="0" t="-46865" r="-12868" b="-34337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69" id="69"/>
          <p:cNvGrpSpPr/>
          <p:nvPr/>
        </p:nvGrpSpPr>
        <p:grpSpPr>
          <a:xfrm rot="0">
            <a:off x="17651034" y="7217576"/>
            <a:ext cx="381111" cy="2293572"/>
            <a:chOff x="0" y="0"/>
            <a:chExt cx="100375" cy="60406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00375" cy="604068"/>
            </a:xfrm>
            <a:custGeom>
              <a:avLst/>
              <a:gdLst/>
              <a:ahLst/>
              <a:cxnLst/>
              <a:rect r="r" b="b" t="t" l="l"/>
              <a:pathLst>
                <a:path h="604068" w="100375">
                  <a:moveTo>
                    <a:pt x="0" y="0"/>
                  </a:moveTo>
                  <a:lnTo>
                    <a:pt x="100375" y="0"/>
                  </a:lnTo>
                  <a:lnTo>
                    <a:pt x="100375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100375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7747414" y="7992467"/>
            <a:ext cx="276709" cy="743791"/>
            <a:chOff x="0" y="0"/>
            <a:chExt cx="72878" cy="19589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72878" cy="195896"/>
            </a:xfrm>
            <a:custGeom>
              <a:avLst/>
              <a:gdLst/>
              <a:ahLst/>
              <a:cxnLst/>
              <a:rect r="r" b="b" t="t" l="l"/>
              <a:pathLst>
                <a:path h="195896" w="72878">
                  <a:moveTo>
                    <a:pt x="36439" y="0"/>
                  </a:moveTo>
                  <a:lnTo>
                    <a:pt x="36439" y="0"/>
                  </a:lnTo>
                  <a:cubicBezTo>
                    <a:pt x="56564" y="0"/>
                    <a:pt x="72878" y="16314"/>
                    <a:pt x="72878" y="36439"/>
                  </a:cubicBezTo>
                  <a:lnTo>
                    <a:pt x="72878" y="159457"/>
                  </a:lnTo>
                  <a:cubicBezTo>
                    <a:pt x="72878" y="179581"/>
                    <a:pt x="56564" y="195896"/>
                    <a:pt x="36439" y="195896"/>
                  </a:cubicBezTo>
                  <a:lnTo>
                    <a:pt x="36439" y="195896"/>
                  </a:lnTo>
                  <a:cubicBezTo>
                    <a:pt x="16314" y="195896"/>
                    <a:pt x="0" y="179581"/>
                    <a:pt x="0" y="159457"/>
                  </a:cubicBezTo>
                  <a:lnTo>
                    <a:pt x="0" y="36439"/>
                  </a:lnTo>
                  <a:cubicBezTo>
                    <a:pt x="0" y="16314"/>
                    <a:pt x="16314" y="0"/>
                    <a:pt x="36439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28575"/>
              <a:ext cx="72878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025782" y="7473547"/>
            <a:ext cx="251599" cy="251599"/>
            <a:chOff x="0" y="0"/>
            <a:chExt cx="66265" cy="66265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8" id="78"/>
          <p:cNvSpPr/>
          <p:nvPr/>
        </p:nvSpPr>
        <p:spPr>
          <a:xfrm>
            <a:off x="1142056" y="7725146"/>
            <a:ext cx="0" cy="1138951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9" id="79"/>
          <p:cNvSpPr txBox="true"/>
          <p:nvPr/>
        </p:nvSpPr>
        <p:spPr>
          <a:xfrm rot="0">
            <a:off x="1572569" y="1699338"/>
            <a:ext cx="11720365" cy="228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 What is API?</a:t>
            </a:r>
          </a:p>
          <a:p>
            <a:pPr algn="l">
              <a:lnSpc>
                <a:spcPts val="8400"/>
              </a:lnSpc>
            </a:pPr>
          </a:p>
        </p:txBody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483150" y="3126975"/>
            <a:ext cx="12234585" cy="486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API = Applicati</a:t>
            </a: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on Programming Interface.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Acts as a bridge between client (browser/app) and server.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Allows different software systems to communicate.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Provides rules for how requests and responses are made.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APIs often return data in JSON format.</a:t>
            </a:r>
          </a:p>
          <a:p>
            <a:pPr algn="l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Example:</a:t>
            </a:r>
          </a:p>
          <a:p>
            <a:pPr algn="l">
              <a:lnSpc>
                <a:spcPts val="4298"/>
              </a:lnSpc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Food delivery app calls an API to get restaurant menus.</a:t>
            </a:r>
          </a:p>
          <a:p>
            <a:pPr algn="l">
              <a:lnSpc>
                <a:spcPts val="4298"/>
              </a:lnSpc>
            </a:pPr>
          </a:p>
          <a:p>
            <a:pPr algn="l">
              <a:lnSpc>
                <a:spcPts val="429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7651034" y="7217576"/>
            <a:ext cx="381111" cy="2293572"/>
            <a:chOff x="0" y="0"/>
            <a:chExt cx="100375" cy="60406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00375" cy="604068"/>
            </a:xfrm>
            <a:custGeom>
              <a:avLst/>
              <a:gdLst/>
              <a:ahLst/>
              <a:cxnLst/>
              <a:rect r="r" b="b" t="t" l="l"/>
              <a:pathLst>
                <a:path h="604068" w="100375">
                  <a:moveTo>
                    <a:pt x="0" y="0"/>
                  </a:moveTo>
                  <a:lnTo>
                    <a:pt x="100375" y="0"/>
                  </a:lnTo>
                  <a:lnTo>
                    <a:pt x="100375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00375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7747414" y="7992467"/>
            <a:ext cx="276709" cy="743791"/>
            <a:chOff x="0" y="0"/>
            <a:chExt cx="72878" cy="19589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72878" cy="195896"/>
            </a:xfrm>
            <a:custGeom>
              <a:avLst/>
              <a:gdLst/>
              <a:ahLst/>
              <a:cxnLst/>
              <a:rect r="r" b="b" t="t" l="l"/>
              <a:pathLst>
                <a:path h="195896" w="72878">
                  <a:moveTo>
                    <a:pt x="36439" y="0"/>
                  </a:moveTo>
                  <a:lnTo>
                    <a:pt x="36439" y="0"/>
                  </a:lnTo>
                  <a:cubicBezTo>
                    <a:pt x="56564" y="0"/>
                    <a:pt x="72878" y="16314"/>
                    <a:pt x="72878" y="36439"/>
                  </a:cubicBezTo>
                  <a:lnTo>
                    <a:pt x="72878" y="159457"/>
                  </a:lnTo>
                  <a:cubicBezTo>
                    <a:pt x="72878" y="179581"/>
                    <a:pt x="56564" y="195896"/>
                    <a:pt x="36439" y="195896"/>
                  </a:cubicBezTo>
                  <a:lnTo>
                    <a:pt x="36439" y="195896"/>
                  </a:lnTo>
                  <a:cubicBezTo>
                    <a:pt x="16314" y="195896"/>
                    <a:pt x="0" y="179581"/>
                    <a:pt x="0" y="159457"/>
                  </a:cubicBezTo>
                  <a:lnTo>
                    <a:pt x="0" y="36439"/>
                  </a:lnTo>
                  <a:cubicBezTo>
                    <a:pt x="0" y="16314"/>
                    <a:pt x="16314" y="0"/>
                    <a:pt x="36439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72878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025782" y="7473547"/>
            <a:ext cx="251599" cy="251599"/>
            <a:chOff x="0" y="0"/>
            <a:chExt cx="66265" cy="6626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3" id="73"/>
          <p:cNvSpPr/>
          <p:nvPr/>
        </p:nvSpPr>
        <p:spPr>
          <a:xfrm>
            <a:off x="1142056" y="7725146"/>
            <a:ext cx="0" cy="1138951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4" id="74"/>
          <p:cNvSpPr/>
          <p:nvPr/>
        </p:nvSpPr>
        <p:spPr>
          <a:xfrm flipH="false" flipV="false" rot="0">
            <a:off x="2686674" y="5572191"/>
            <a:ext cx="7074813" cy="3802712"/>
          </a:xfrm>
          <a:custGeom>
            <a:avLst/>
            <a:gdLst/>
            <a:ahLst/>
            <a:cxnLst/>
            <a:rect r="r" b="b" t="t" l="l"/>
            <a:pathLst>
              <a:path h="3802712" w="7074813">
                <a:moveTo>
                  <a:pt x="0" y="0"/>
                </a:moveTo>
                <a:lnTo>
                  <a:pt x="7074813" y="0"/>
                </a:lnTo>
                <a:lnTo>
                  <a:pt x="7074813" y="3802712"/>
                </a:lnTo>
                <a:lnTo>
                  <a:pt x="0" y="3802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1572569" y="1699338"/>
            <a:ext cx="11720365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How does API work?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483150" y="3126975"/>
            <a:ext cx="12234585" cy="269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Client se</a:t>
            </a: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nds a request to an API endpoint (URL).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Server processes the request and sends a response.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Uses HTTP protocol (GET, POST, PUT, DELETE).</a:t>
            </a:r>
          </a:p>
          <a:p>
            <a:pPr algn="l" marL="662853" indent="-331426" lvl="1">
              <a:lnSpc>
                <a:spcPts val="4298"/>
              </a:lnSpc>
              <a:buFont typeface="Arial"/>
              <a:buChar char="•"/>
            </a:pP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</a:t>
            </a:r>
            <a:r>
              <a:rPr lang="en-US" sz="307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ponse often contains data + status code.</a:t>
            </a:r>
          </a:p>
          <a:p>
            <a:pPr algn="l">
              <a:lnSpc>
                <a:spcPts val="429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1708" y="1314744"/>
            <a:ext cx="12235445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What is JSON File.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803220" y="981075"/>
            <a:ext cx="1829031" cy="47625"/>
            <a:chOff x="0" y="0"/>
            <a:chExt cx="486798" cy="12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1115043" y="7844991"/>
            <a:ext cx="7419251" cy="2190495"/>
            <a:chOff x="0" y="0"/>
            <a:chExt cx="737507" cy="21774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37507" cy="217745"/>
            </a:xfrm>
            <a:custGeom>
              <a:avLst/>
              <a:gdLst/>
              <a:ahLst/>
              <a:cxnLst/>
              <a:rect r="r" b="b" t="t" l="l"/>
              <a:pathLst>
                <a:path h="217745" w="737507">
                  <a:moveTo>
                    <a:pt x="0" y="0"/>
                  </a:moveTo>
                  <a:lnTo>
                    <a:pt x="737507" y="0"/>
                  </a:lnTo>
                  <a:lnTo>
                    <a:pt x="737507" y="217745"/>
                  </a:lnTo>
                  <a:lnTo>
                    <a:pt x="0" y="217745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737507" cy="246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0863930" y="7983953"/>
            <a:ext cx="7189590" cy="1967889"/>
            <a:chOff x="0" y="0"/>
            <a:chExt cx="4643390" cy="127095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4643390" cy="1270959"/>
            </a:xfrm>
            <a:custGeom>
              <a:avLst/>
              <a:gdLst/>
              <a:ahLst/>
              <a:cxnLst/>
              <a:rect r="r" b="b" t="t" l="l"/>
              <a:pathLst>
                <a:path h="1270959" w="4643390">
                  <a:moveTo>
                    <a:pt x="0" y="0"/>
                  </a:moveTo>
                  <a:lnTo>
                    <a:pt x="4643390" y="0"/>
                  </a:lnTo>
                  <a:lnTo>
                    <a:pt x="4643390" y="1270959"/>
                  </a:lnTo>
                  <a:lnTo>
                    <a:pt x="0" y="1270959"/>
                  </a:lnTo>
                  <a:close/>
                </a:path>
              </a:pathLst>
            </a:custGeom>
            <a:blipFill>
              <a:blip r:embed="rId8"/>
              <a:stretch>
                <a:fillRect l="0" t="-27727" r="0" b="-11614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025782" y="5846775"/>
            <a:ext cx="251599" cy="251599"/>
            <a:chOff x="0" y="0"/>
            <a:chExt cx="66265" cy="66265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025782" y="3370935"/>
            <a:ext cx="251599" cy="251599"/>
            <a:chOff x="0" y="0"/>
            <a:chExt cx="66265" cy="6626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1" id="91"/>
          <p:cNvSpPr/>
          <p:nvPr/>
        </p:nvSpPr>
        <p:spPr>
          <a:xfrm>
            <a:off x="1142056" y="6098374"/>
            <a:ext cx="0" cy="786559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>
            <a:off x="1142056" y="3622534"/>
            <a:ext cx="0" cy="1491343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3" id="93"/>
          <p:cNvSpPr txBox="true"/>
          <p:nvPr/>
        </p:nvSpPr>
        <p:spPr>
          <a:xfrm rot="0">
            <a:off x="1829031" y="3053901"/>
            <a:ext cx="10625019" cy="455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JSON (JavaScript Object Notati</a:t>
            </a: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on)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🔹 What is JSON?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lightweight format for storing and exchanging data.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Human-readable text, based on key-value pairs.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Commonly used in APIs to send data between client and server.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🔹 Why JSON is Important?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Easy to read and write.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Language-independent (used in almost all programming languages).</a:t>
            </a:r>
          </a:p>
          <a:p>
            <a:pPr algn="l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 seamlessly with JavaScript and React.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316126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5782" y="452483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2056" y="4776430"/>
            <a:ext cx="0" cy="3606652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8" id="68"/>
          <p:cNvGrpSpPr/>
          <p:nvPr/>
        </p:nvGrpSpPr>
        <p:grpSpPr>
          <a:xfrm rot="0">
            <a:off x="15105331" y="1383280"/>
            <a:ext cx="2627585" cy="2278066"/>
            <a:chOff x="0" y="0"/>
            <a:chExt cx="261194" cy="2264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61194" cy="226450"/>
            </a:xfrm>
            <a:custGeom>
              <a:avLst/>
              <a:gdLst/>
              <a:ahLst/>
              <a:cxnLst/>
              <a:rect r="r" b="b" t="t" l="l"/>
              <a:pathLst>
                <a:path h="226450" w="261194">
                  <a:moveTo>
                    <a:pt x="0" y="0"/>
                  </a:moveTo>
                  <a:lnTo>
                    <a:pt x="261194" y="0"/>
                  </a:lnTo>
                  <a:lnTo>
                    <a:pt x="261194" y="226450"/>
                  </a:lnTo>
                  <a:lnTo>
                    <a:pt x="0" y="226450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261194" cy="25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4906381" y="1487394"/>
            <a:ext cx="2405106" cy="2069840"/>
            <a:chOff x="0" y="0"/>
            <a:chExt cx="1553335" cy="133680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53335" cy="1336804"/>
            </a:xfrm>
            <a:custGeom>
              <a:avLst/>
              <a:gdLst/>
              <a:ahLst/>
              <a:cxnLst/>
              <a:rect r="r" b="b" t="t" l="l"/>
              <a:pathLst>
                <a:path h="1336804" w="1553335">
                  <a:moveTo>
                    <a:pt x="0" y="0"/>
                  </a:moveTo>
                  <a:lnTo>
                    <a:pt x="1553335" y="0"/>
                  </a:lnTo>
                  <a:lnTo>
                    <a:pt x="1553335" y="1336804"/>
                  </a:lnTo>
                  <a:lnTo>
                    <a:pt x="0" y="1336804"/>
                  </a:lnTo>
                  <a:close/>
                </a:path>
              </a:pathLst>
            </a:custGeom>
            <a:blipFill>
              <a:blip r:embed="rId8"/>
              <a:stretch>
                <a:fillRect l="-10185" t="0" r="-19228" b="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7408923" y="1487394"/>
            <a:ext cx="268500" cy="2069840"/>
            <a:chOff x="0" y="0"/>
            <a:chExt cx="78360" cy="60406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8360" cy="604068"/>
            </a:xfrm>
            <a:custGeom>
              <a:avLst/>
              <a:gdLst/>
              <a:ahLst/>
              <a:cxnLst/>
              <a:rect r="r" b="b" t="t" l="l"/>
              <a:pathLst>
                <a:path h="604068" w="78360">
                  <a:moveTo>
                    <a:pt x="0" y="0"/>
                  </a:moveTo>
                  <a:lnTo>
                    <a:pt x="78360" y="0"/>
                  </a:lnTo>
                  <a:lnTo>
                    <a:pt x="78360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78360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7456088" y="1851077"/>
            <a:ext cx="194947" cy="671236"/>
            <a:chOff x="0" y="0"/>
            <a:chExt cx="56894" cy="195896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6894" cy="195896"/>
            </a:xfrm>
            <a:custGeom>
              <a:avLst/>
              <a:gdLst/>
              <a:ahLst/>
              <a:cxnLst/>
              <a:rect r="r" b="b" t="t" l="l"/>
              <a:pathLst>
                <a:path h="195896" w="56894">
                  <a:moveTo>
                    <a:pt x="28447" y="0"/>
                  </a:moveTo>
                  <a:lnTo>
                    <a:pt x="28447" y="0"/>
                  </a:lnTo>
                  <a:cubicBezTo>
                    <a:pt x="44158" y="0"/>
                    <a:pt x="56894" y="12736"/>
                    <a:pt x="56894" y="28447"/>
                  </a:cubicBezTo>
                  <a:lnTo>
                    <a:pt x="56894" y="167449"/>
                  </a:lnTo>
                  <a:cubicBezTo>
                    <a:pt x="56894" y="183160"/>
                    <a:pt x="44158" y="195896"/>
                    <a:pt x="28447" y="195896"/>
                  </a:cubicBezTo>
                  <a:lnTo>
                    <a:pt x="28447" y="195896"/>
                  </a:lnTo>
                  <a:cubicBezTo>
                    <a:pt x="12736" y="195896"/>
                    <a:pt x="0" y="183160"/>
                    <a:pt x="0" y="167449"/>
                  </a:cubicBezTo>
                  <a:lnTo>
                    <a:pt x="0" y="28447"/>
                  </a:lnTo>
                  <a:cubicBezTo>
                    <a:pt x="0" y="12736"/>
                    <a:pt x="12736" y="0"/>
                    <a:pt x="28447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56894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572569" y="1699338"/>
            <a:ext cx="7218357" cy="228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Types of API Requests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2562908" y="4198717"/>
            <a:ext cx="8384739" cy="40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APIs use HTTP Methods to define the action.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</a:t>
            </a: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most common requests: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– Retrieve data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 – Send new data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 – Update existing data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 – Remove data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316126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5782" y="452483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2056" y="4776430"/>
            <a:ext cx="0" cy="3606652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8" id="68"/>
          <p:cNvGrpSpPr/>
          <p:nvPr/>
        </p:nvGrpSpPr>
        <p:grpSpPr>
          <a:xfrm rot="0">
            <a:off x="15105331" y="1383280"/>
            <a:ext cx="2627585" cy="2278066"/>
            <a:chOff x="0" y="0"/>
            <a:chExt cx="261194" cy="2264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61194" cy="226450"/>
            </a:xfrm>
            <a:custGeom>
              <a:avLst/>
              <a:gdLst/>
              <a:ahLst/>
              <a:cxnLst/>
              <a:rect r="r" b="b" t="t" l="l"/>
              <a:pathLst>
                <a:path h="226450" w="261194">
                  <a:moveTo>
                    <a:pt x="0" y="0"/>
                  </a:moveTo>
                  <a:lnTo>
                    <a:pt x="261194" y="0"/>
                  </a:lnTo>
                  <a:lnTo>
                    <a:pt x="261194" y="226450"/>
                  </a:lnTo>
                  <a:lnTo>
                    <a:pt x="0" y="226450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261194" cy="25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4906381" y="1487394"/>
            <a:ext cx="2405106" cy="2069840"/>
            <a:chOff x="0" y="0"/>
            <a:chExt cx="1553335" cy="133680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53335" cy="1336804"/>
            </a:xfrm>
            <a:custGeom>
              <a:avLst/>
              <a:gdLst/>
              <a:ahLst/>
              <a:cxnLst/>
              <a:rect r="r" b="b" t="t" l="l"/>
              <a:pathLst>
                <a:path h="1336804" w="1553335">
                  <a:moveTo>
                    <a:pt x="0" y="0"/>
                  </a:moveTo>
                  <a:lnTo>
                    <a:pt x="1553335" y="0"/>
                  </a:lnTo>
                  <a:lnTo>
                    <a:pt x="1553335" y="1336804"/>
                  </a:lnTo>
                  <a:lnTo>
                    <a:pt x="0" y="1336804"/>
                  </a:lnTo>
                  <a:close/>
                </a:path>
              </a:pathLst>
            </a:custGeom>
            <a:blipFill>
              <a:blip r:embed="rId8"/>
              <a:stretch>
                <a:fillRect l="-10185" t="0" r="-19228" b="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7408923" y="1487394"/>
            <a:ext cx="268500" cy="2069840"/>
            <a:chOff x="0" y="0"/>
            <a:chExt cx="78360" cy="60406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8360" cy="604068"/>
            </a:xfrm>
            <a:custGeom>
              <a:avLst/>
              <a:gdLst/>
              <a:ahLst/>
              <a:cxnLst/>
              <a:rect r="r" b="b" t="t" l="l"/>
              <a:pathLst>
                <a:path h="604068" w="78360">
                  <a:moveTo>
                    <a:pt x="0" y="0"/>
                  </a:moveTo>
                  <a:lnTo>
                    <a:pt x="78360" y="0"/>
                  </a:lnTo>
                  <a:lnTo>
                    <a:pt x="78360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78360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7456088" y="1851077"/>
            <a:ext cx="194947" cy="671236"/>
            <a:chOff x="0" y="0"/>
            <a:chExt cx="56894" cy="195896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6894" cy="195896"/>
            </a:xfrm>
            <a:custGeom>
              <a:avLst/>
              <a:gdLst/>
              <a:ahLst/>
              <a:cxnLst/>
              <a:rect r="r" b="b" t="t" l="l"/>
              <a:pathLst>
                <a:path h="195896" w="56894">
                  <a:moveTo>
                    <a:pt x="28447" y="0"/>
                  </a:moveTo>
                  <a:lnTo>
                    <a:pt x="28447" y="0"/>
                  </a:lnTo>
                  <a:cubicBezTo>
                    <a:pt x="44158" y="0"/>
                    <a:pt x="56894" y="12736"/>
                    <a:pt x="56894" y="28447"/>
                  </a:cubicBezTo>
                  <a:lnTo>
                    <a:pt x="56894" y="167449"/>
                  </a:lnTo>
                  <a:cubicBezTo>
                    <a:pt x="56894" y="183160"/>
                    <a:pt x="44158" y="195896"/>
                    <a:pt x="28447" y="195896"/>
                  </a:cubicBezTo>
                  <a:lnTo>
                    <a:pt x="28447" y="195896"/>
                  </a:lnTo>
                  <a:cubicBezTo>
                    <a:pt x="12736" y="195896"/>
                    <a:pt x="0" y="183160"/>
                    <a:pt x="0" y="167449"/>
                  </a:cubicBezTo>
                  <a:lnTo>
                    <a:pt x="0" y="28447"/>
                  </a:lnTo>
                  <a:cubicBezTo>
                    <a:pt x="0" y="12736"/>
                    <a:pt x="12736" y="0"/>
                    <a:pt x="28447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56894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572569" y="1699338"/>
            <a:ext cx="7218357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GET Request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12397" y="2989042"/>
            <a:ext cx="14563724" cy="451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8909" indent="-394454" lvl="1">
              <a:lnSpc>
                <a:spcPts val="5115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t</a:t>
            </a: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 fetch data from server.</a:t>
            </a:r>
          </a:p>
          <a:p>
            <a:pPr algn="l" marL="788909" indent="-394454" lvl="1">
              <a:lnSpc>
                <a:spcPts val="5115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Does not modify data.</a:t>
            </a:r>
          </a:p>
          <a:p>
            <a:pPr algn="l" marL="788909" indent="-394454" lvl="1">
              <a:lnSpc>
                <a:spcPts val="5115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Most common type of request.Safe: does not change server data.</a:t>
            </a:r>
          </a:p>
          <a:p>
            <a:pPr algn="l" marL="788909" indent="-394454" lvl="1">
              <a:lnSpc>
                <a:spcPts val="5115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be cached by browser.</a:t>
            </a:r>
          </a:p>
          <a:p>
            <a:pPr algn="l" marL="788909" indent="-394454" lvl="1">
              <a:lnSpc>
                <a:spcPts val="5115"/>
              </a:lnSpc>
              <a:spcBef>
                <a:spcPct val="0"/>
              </a:spcBef>
              <a:buFont typeface="Arial"/>
              <a:buChar char="•"/>
            </a:pPr>
            <a:r>
              <a:rPr lang="en-US" sz="36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 use case: Search for users, fetch songs.</a:t>
            </a:r>
          </a:p>
          <a:p>
            <a:pPr algn="l">
              <a:lnSpc>
                <a:spcPts val="5115"/>
              </a:lnSpc>
              <a:spcBef>
                <a:spcPct val="0"/>
              </a:spcBef>
            </a:pPr>
          </a:p>
          <a:p>
            <a:pPr algn="l">
              <a:lnSpc>
                <a:spcPts val="51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316126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5782" y="452483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2056" y="4776430"/>
            <a:ext cx="0" cy="3606652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8" id="68"/>
          <p:cNvGrpSpPr/>
          <p:nvPr/>
        </p:nvGrpSpPr>
        <p:grpSpPr>
          <a:xfrm rot="0">
            <a:off x="15105331" y="503155"/>
            <a:ext cx="2627585" cy="2278066"/>
            <a:chOff x="0" y="0"/>
            <a:chExt cx="261194" cy="2264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61194" cy="226450"/>
            </a:xfrm>
            <a:custGeom>
              <a:avLst/>
              <a:gdLst/>
              <a:ahLst/>
              <a:cxnLst/>
              <a:rect r="r" b="b" t="t" l="l"/>
              <a:pathLst>
                <a:path h="226450" w="261194">
                  <a:moveTo>
                    <a:pt x="0" y="0"/>
                  </a:moveTo>
                  <a:lnTo>
                    <a:pt x="261194" y="0"/>
                  </a:lnTo>
                  <a:lnTo>
                    <a:pt x="261194" y="226450"/>
                  </a:lnTo>
                  <a:lnTo>
                    <a:pt x="0" y="226450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261194" cy="25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4854194" y="607268"/>
            <a:ext cx="2405106" cy="2069840"/>
            <a:chOff x="0" y="0"/>
            <a:chExt cx="1553335" cy="133680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53335" cy="1336804"/>
            </a:xfrm>
            <a:custGeom>
              <a:avLst/>
              <a:gdLst/>
              <a:ahLst/>
              <a:cxnLst/>
              <a:rect r="r" b="b" t="t" l="l"/>
              <a:pathLst>
                <a:path h="1336804" w="1553335">
                  <a:moveTo>
                    <a:pt x="0" y="0"/>
                  </a:moveTo>
                  <a:lnTo>
                    <a:pt x="1553335" y="0"/>
                  </a:lnTo>
                  <a:lnTo>
                    <a:pt x="1553335" y="1336804"/>
                  </a:lnTo>
                  <a:lnTo>
                    <a:pt x="0" y="1336804"/>
                  </a:lnTo>
                  <a:close/>
                </a:path>
              </a:pathLst>
            </a:custGeom>
            <a:blipFill>
              <a:blip r:embed="rId8"/>
              <a:stretch>
                <a:fillRect l="-24381" t="0" r="-4789" b="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7373600" y="649971"/>
            <a:ext cx="268500" cy="2069840"/>
            <a:chOff x="0" y="0"/>
            <a:chExt cx="78360" cy="60406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8360" cy="604068"/>
            </a:xfrm>
            <a:custGeom>
              <a:avLst/>
              <a:gdLst/>
              <a:ahLst/>
              <a:cxnLst/>
              <a:rect r="r" b="b" t="t" l="l"/>
              <a:pathLst>
                <a:path h="604068" w="78360">
                  <a:moveTo>
                    <a:pt x="0" y="0"/>
                  </a:moveTo>
                  <a:lnTo>
                    <a:pt x="78360" y="0"/>
                  </a:lnTo>
                  <a:lnTo>
                    <a:pt x="78360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78360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7410377" y="1349273"/>
            <a:ext cx="194947" cy="671236"/>
            <a:chOff x="0" y="0"/>
            <a:chExt cx="56894" cy="195896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6894" cy="195896"/>
            </a:xfrm>
            <a:custGeom>
              <a:avLst/>
              <a:gdLst/>
              <a:ahLst/>
              <a:cxnLst/>
              <a:rect r="r" b="b" t="t" l="l"/>
              <a:pathLst>
                <a:path h="195896" w="56894">
                  <a:moveTo>
                    <a:pt x="28447" y="0"/>
                  </a:moveTo>
                  <a:lnTo>
                    <a:pt x="28447" y="0"/>
                  </a:lnTo>
                  <a:cubicBezTo>
                    <a:pt x="44158" y="0"/>
                    <a:pt x="56894" y="12736"/>
                    <a:pt x="56894" y="28447"/>
                  </a:cubicBezTo>
                  <a:lnTo>
                    <a:pt x="56894" y="167449"/>
                  </a:lnTo>
                  <a:cubicBezTo>
                    <a:pt x="56894" y="183160"/>
                    <a:pt x="44158" y="195896"/>
                    <a:pt x="28447" y="195896"/>
                  </a:cubicBezTo>
                  <a:lnTo>
                    <a:pt x="28447" y="195896"/>
                  </a:lnTo>
                  <a:cubicBezTo>
                    <a:pt x="12736" y="195896"/>
                    <a:pt x="0" y="183160"/>
                    <a:pt x="0" y="167449"/>
                  </a:cubicBezTo>
                  <a:lnTo>
                    <a:pt x="0" y="28447"/>
                  </a:lnTo>
                  <a:cubicBezTo>
                    <a:pt x="0" y="12736"/>
                    <a:pt x="12736" y="0"/>
                    <a:pt x="28447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56894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151581" y="1219200"/>
            <a:ext cx="9291361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 POST Request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382156" y="2537479"/>
            <a:ext cx="10434281" cy="29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to send new data t</a:t>
            </a: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 server.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Commonly used in forms, user signup, etc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Creates new data on server.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 idempotent → multiple POSTs = multiple new entries.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Example: Register a new account, add a new comment.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316126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5782" y="452483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2056" y="4776430"/>
            <a:ext cx="0" cy="3606652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8" id="68"/>
          <p:cNvGrpSpPr/>
          <p:nvPr/>
        </p:nvGrpSpPr>
        <p:grpSpPr>
          <a:xfrm rot="0">
            <a:off x="15156126" y="663617"/>
            <a:ext cx="2627585" cy="2278066"/>
            <a:chOff x="0" y="0"/>
            <a:chExt cx="261194" cy="22645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261194" cy="226450"/>
            </a:xfrm>
            <a:custGeom>
              <a:avLst/>
              <a:gdLst/>
              <a:ahLst/>
              <a:cxnLst/>
              <a:rect r="r" b="b" t="t" l="l"/>
              <a:pathLst>
                <a:path h="226450" w="261194">
                  <a:moveTo>
                    <a:pt x="0" y="0"/>
                  </a:moveTo>
                  <a:lnTo>
                    <a:pt x="261194" y="0"/>
                  </a:lnTo>
                  <a:lnTo>
                    <a:pt x="261194" y="226450"/>
                  </a:lnTo>
                  <a:lnTo>
                    <a:pt x="0" y="226450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261194" cy="25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4879901" y="767730"/>
            <a:ext cx="2405106" cy="2069840"/>
            <a:chOff x="0" y="0"/>
            <a:chExt cx="1553335" cy="133680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53335" cy="1336804"/>
            </a:xfrm>
            <a:custGeom>
              <a:avLst/>
              <a:gdLst/>
              <a:ahLst/>
              <a:cxnLst/>
              <a:rect r="r" b="b" t="t" l="l"/>
              <a:pathLst>
                <a:path h="1336804" w="1553335">
                  <a:moveTo>
                    <a:pt x="0" y="0"/>
                  </a:moveTo>
                  <a:lnTo>
                    <a:pt x="1553335" y="0"/>
                  </a:lnTo>
                  <a:lnTo>
                    <a:pt x="1553335" y="1336804"/>
                  </a:lnTo>
                  <a:lnTo>
                    <a:pt x="0" y="1336804"/>
                  </a:lnTo>
                  <a:close/>
                </a:path>
              </a:pathLst>
            </a:custGeom>
            <a:blipFill>
              <a:blip r:embed="rId8"/>
              <a:stretch>
                <a:fillRect l="-14585" t="0" r="-14585" b="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73" id="73"/>
          <p:cNvGrpSpPr/>
          <p:nvPr/>
        </p:nvGrpSpPr>
        <p:grpSpPr>
          <a:xfrm rot="0">
            <a:off x="17419348" y="767730"/>
            <a:ext cx="268500" cy="2069840"/>
            <a:chOff x="0" y="0"/>
            <a:chExt cx="78360" cy="60406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8360" cy="604068"/>
            </a:xfrm>
            <a:custGeom>
              <a:avLst/>
              <a:gdLst/>
              <a:ahLst/>
              <a:cxnLst/>
              <a:rect r="r" b="b" t="t" l="l"/>
              <a:pathLst>
                <a:path h="604068" w="78360">
                  <a:moveTo>
                    <a:pt x="0" y="0"/>
                  </a:moveTo>
                  <a:lnTo>
                    <a:pt x="78360" y="0"/>
                  </a:lnTo>
                  <a:lnTo>
                    <a:pt x="78360" y="604068"/>
                  </a:lnTo>
                  <a:lnTo>
                    <a:pt x="0" y="60406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78360" cy="63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7456125" y="1802650"/>
            <a:ext cx="194947" cy="671236"/>
            <a:chOff x="0" y="0"/>
            <a:chExt cx="56894" cy="195896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6894" cy="195896"/>
            </a:xfrm>
            <a:custGeom>
              <a:avLst/>
              <a:gdLst/>
              <a:ahLst/>
              <a:cxnLst/>
              <a:rect r="r" b="b" t="t" l="l"/>
              <a:pathLst>
                <a:path h="195896" w="56894">
                  <a:moveTo>
                    <a:pt x="28447" y="0"/>
                  </a:moveTo>
                  <a:lnTo>
                    <a:pt x="28447" y="0"/>
                  </a:lnTo>
                  <a:cubicBezTo>
                    <a:pt x="44158" y="0"/>
                    <a:pt x="56894" y="12736"/>
                    <a:pt x="56894" y="28447"/>
                  </a:cubicBezTo>
                  <a:lnTo>
                    <a:pt x="56894" y="167449"/>
                  </a:lnTo>
                  <a:cubicBezTo>
                    <a:pt x="56894" y="183160"/>
                    <a:pt x="44158" y="195896"/>
                    <a:pt x="28447" y="195896"/>
                  </a:cubicBezTo>
                  <a:lnTo>
                    <a:pt x="28447" y="195896"/>
                  </a:lnTo>
                  <a:cubicBezTo>
                    <a:pt x="12736" y="195896"/>
                    <a:pt x="0" y="183160"/>
                    <a:pt x="0" y="167449"/>
                  </a:cubicBezTo>
                  <a:lnTo>
                    <a:pt x="0" y="28447"/>
                  </a:lnTo>
                  <a:cubicBezTo>
                    <a:pt x="0" y="12736"/>
                    <a:pt x="12736" y="0"/>
                    <a:pt x="28447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56894" cy="22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9" id="79"/>
          <p:cNvSpPr txBox="true"/>
          <p:nvPr/>
        </p:nvSpPr>
        <p:spPr>
          <a:xfrm rot="0">
            <a:off x="1572569" y="1699338"/>
            <a:ext cx="7218357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PUT Request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277381" y="2969992"/>
            <a:ext cx="13039845" cy="274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t</a:t>
            </a: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 update existing data on server.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Must specify the resource (usually by ID).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Idempotent → sending the same request multiple times has same effect.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Example: Update profile picture, edit blog title.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316126" y="981075"/>
            <a:ext cx="1829031" cy="47625"/>
            <a:chOff x="0" y="0"/>
            <a:chExt cx="486798" cy="1267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025782" y="452483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142056" y="4776430"/>
            <a:ext cx="0" cy="3606652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8" id="68"/>
          <p:cNvSpPr txBox="true"/>
          <p:nvPr/>
        </p:nvSpPr>
        <p:spPr>
          <a:xfrm rot="0">
            <a:off x="1572569" y="1699338"/>
            <a:ext cx="9291361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DELETE Request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293583" y="3069480"/>
            <a:ext cx="11912046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t</a:t>
            </a: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 remove data from server.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Requires resource ID.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Idempotent → deleting again has no effect.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Example: Remove a post, delete a product from DB.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95704" y="1555063"/>
            <a:ext cx="8098420" cy="135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1"/>
              </a:lnSpc>
            </a:pPr>
            <a:r>
              <a:rPr lang="en-US" sz="5001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AND CORE IDEA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195704" y="3115196"/>
            <a:ext cx="9184861" cy="692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797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What is a Single Page Application (SPA)?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916"/>
              </a:lnSpc>
            </a:pPr>
            <a:r>
              <a:rPr lang="en-US" sz="279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Single Page Application (SPA) is a type of web application where the entire app runs inside a single HTML page.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916"/>
              </a:lnSpc>
            </a:pPr>
            <a:r>
              <a:rPr lang="en-US" sz="279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Instead of loading new HTML files from the server for every page (like old websites do), SPAs dynamically update the content on the page using JavaScript.</a:t>
            </a:r>
          </a:p>
          <a:p>
            <a:pPr algn="l">
              <a:lnSpc>
                <a:spcPts val="3916"/>
              </a:lnSpc>
            </a:pPr>
          </a:p>
          <a:p>
            <a:pPr algn="l">
              <a:lnSpc>
                <a:spcPts val="3916"/>
              </a:lnSpc>
            </a:pPr>
            <a:r>
              <a:rPr lang="en-US" sz="279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makes the app feel fast and smooth because only the required data or component changes, not the whole page.</a:t>
            </a:r>
          </a:p>
          <a:p>
            <a:pPr algn="l">
              <a:lnSpc>
                <a:spcPts val="3916"/>
              </a:lnSpc>
              <a:spcBef>
                <a:spcPct val="0"/>
              </a:spcBef>
            </a:pPr>
          </a:p>
        </p:txBody>
      </p:sp>
      <p:sp>
        <p:nvSpPr>
          <p:cNvPr name="TextBox 81" id="81"/>
          <p:cNvSpPr txBox="true"/>
          <p:nvPr/>
        </p:nvSpPr>
        <p:spPr>
          <a:xfrm rot="0">
            <a:off x="10863930" y="3105671"/>
            <a:ext cx="5843741" cy="66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921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302312" y="3929832"/>
            <a:ext cx="5550381" cy="132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3"/>
              </a:lnSpc>
              <a:spcBef>
                <a:spcPct val="0"/>
              </a:spcBef>
            </a:pPr>
            <a:r>
              <a:rPr lang="en-US" sz="381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Sites that use SPA:- Gmail,Netflix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9767439" y="5452130"/>
            <a:ext cx="8520561" cy="137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0"/>
              </a:lnSpc>
            </a:pPr>
            <a:r>
              <a:rPr lang="en-US" sz="418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Non-SPA Sites:-</a:t>
            </a:r>
          </a:p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368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Wikipedia,IRCTC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3782" y="1374331"/>
            <a:ext cx="12058016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JavaScript Fetch API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145157" y="981075"/>
            <a:ext cx="1829031" cy="47625"/>
            <a:chOff x="0" y="0"/>
            <a:chExt cx="486798" cy="12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098745" y="3723647"/>
            <a:ext cx="251599" cy="251599"/>
            <a:chOff x="0" y="0"/>
            <a:chExt cx="66265" cy="6626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7849892" y="2345726"/>
            <a:ext cx="251599" cy="251599"/>
            <a:chOff x="0" y="0"/>
            <a:chExt cx="66265" cy="66265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1215019" y="4041767"/>
            <a:ext cx="0" cy="786750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>
            <a:off x="17876244" y="1273353"/>
            <a:ext cx="0" cy="948548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8" id="88"/>
          <p:cNvGrpSpPr/>
          <p:nvPr/>
        </p:nvGrpSpPr>
        <p:grpSpPr>
          <a:xfrm rot="0">
            <a:off x="17346729" y="7343904"/>
            <a:ext cx="268058" cy="1804458"/>
            <a:chOff x="0" y="0"/>
            <a:chExt cx="93730" cy="63095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93730" cy="630955"/>
            </a:xfrm>
            <a:custGeom>
              <a:avLst/>
              <a:gdLst/>
              <a:ahLst/>
              <a:cxnLst/>
              <a:rect r="r" b="b" t="t" l="l"/>
              <a:pathLst>
                <a:path h="630955" w="93730">
                  <a:moveTo>
                    <a:pt x="0" y="0"/>
                  </a:moveTo>
                  <a:lnTo>
                    <a:pt x="93730" y="0"/>
                  </a:lnTo>
                  <a:lnTo>
                    <a:pt x="93730" y="630955"/>
                  </a:lnTo>
                  <a:lnTo>
                    <a:pt x="0" y="630955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93730" cy="659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7383445" y="8246133"/>
            <a:ext cx="194626" cy="585175"/>
            <a:chOff x="0" y="0"/>
            <a:chExt cx="68054" cy="204615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68054" cy="204615"/>
            </a:xfrm>
            <a:custGeom>
              <a:avLst/>
              <a:gdLst/>
              <a:ahLst/>
              <a:cxnLst/>
              <a:rect r="r" b="b" t="t" l="l"/>
              <a:pathLst>
                <a:path h="204615" w="68054">
                  <a:moveTo>
                    <a:pt x="34027" y="0"/>
                  </a:moveTo>
                  <a:lnTo>
                    <a:pt x="34027" y="0"/>
                  </a:lnTo>
                  <a:cubicBezTo>
                    <a:pt x="43051" y="0"/>
                    <a:pt x="51706" y="3585"/>
                    <a:pt x="58087" y="9966"/>
                  </a:cubicBezTo>
                  <a:cubicBezTo>
                    <a:pt x="64469" y="16348"/>
                    <a:pt x="68054" y="25002"/>
                    <a:pt x="68054" y="34027"/>
                  </a:cubicBezTo>
                  <a:lnTo>
                    <a:pt x="68054" y="170588"/>
                  </a:lnTo>
                  <a:cubicBezTo>
                    <a:pt x="68054" y="189380"/>
                    <a:pt x="52819" y="204615"/>
                    <a:pt x="34027" y="204615"/>
                  </a:cubicBezTo>
                  <a:lnTo>
                    <a:pt x="34027" y="204615"/>
                  </a:lnTo>
                  <a:cubicBezTo>
                    <a:pt x="15234" y="204615"/>
                    <a:pt x="0" y="189380"/>
                    <a:pt x="0" y="170588"/>
                  </a:cubicBezTo>
                  <a:lnTo>
                    <a:pt x="0" y="34027"/>
                  </a:lnTo>
                  <a:cubicBezTo>
                    <a:pt x="0" y="15234"/>
                    <a:pt x="15234" y="0"/>
                    <a:pt x="34027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28575"/>
              <a:ext cx="68054" cy="233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4" id="94"/>
          <p:cNvSpPr txBox="true"/>
          <p:nvPr/>
        </p:nvSpPr>
        <p:spPr>
          <a:xfrm rot="0">
            <a:off x="1841373" y="2683085"/>
            <a:ext cx="15535632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What is Fetch API?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built-in JavaScript function used to make HTTP requests (no need to install anything).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 in modern browsers.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Returns a Promise (so you can use .then() or async/await).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🔹 Key Features: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Default method is GET (but you can use POST, PUT, DELETE, etc.).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Responses need to be parsed (usually with .json() for JSON data).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Supports headers, body, and custom options.</a:t>
            </a:r>
          </a:p>
          <a:p>
            <a:pPr algn="l" marL="647694" indent="-323847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 be canceled using AbortController.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1708" y="1314744"/>
            <a:ext cx="12235445" cy="122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Axios Library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803220" y="981075"/>
            <a:ext cx="1829031" cy="47625"/>
            <a:chOff x="0" y="0"/>
            <a:chExt cx="486798" cy="12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1115043" y="7844991"/>
            <a:ext cx="7419251" cy="2190495"/>
            <a:chOff x="0" y="0"/>
            <a:chExt cx="737507" cy="217745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37507" cy="217745"/>
            </a:xfrm>
            <a:custGeom>
              <a:avLst/>
              <a:gdLst/>
              <a:ahLst/>
              <a:cxnLst/>
              <a:rect r="r" b="b" t="t" l="l"/>
              <a:pathLst>
                <a:path h="217745" w="737507">
                  <a:moveTo>
                    <a:pt x="0" y="0"/>
                  </a:moveTo>
                  <a:lnTo>
                    <a:pt x="737507" y="0"/>
                  </a:lnTo>
                  <a:lnTo>
                    <a:pt x="737507" y="217745"/>
                  </a:lnTo>
                  <a:lnTo>
                    <a:pt x="0" y="217745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737507" cy="246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0863930" y="7983953"/>
            <a:ext cx="7189590" cy="1967889"/>
            <a:chOff x="0" y="0"/>
            <a:chExt cx="4643390" cy="127095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4643390" cy="1270959"/>
            </a:xfrm>
            <a:custGeom>
              <a:avLst/>
              <a:gdLst/>
              <a:ahLst/>
              <a:cxnLst/>
              <a:rect r="r" b="b" t="t" l="l"/>
              <a:pathLst>
                <a:path h="1270959" w="4643390">
                  <a:moveTo>
                    <a:pt x="0" y="0"/>
                  </a:moveTo>
                  <a:lnTo>
                    <a:pt x="4643390" y="0"/>
                  </a:lnTo>
                  <a:lnTo>
                    <a:pt x="4643390" y="1270959"/>
                  </a:lnTo>
                  <a:lnTo>
                    <a:pt x="0" y="1270959"/>
                  </a:lnTo>
                  <a:close/>
                </a:path>
              </a:pathLst>
            </a:custGeom>
            <a:blipFill>
              <a:blip r:embed="rId8"/>
              <a:stretch>
                <a:fillRect l="0" t="-27727" r="0" b="-116140"/>
              </a:stretch>
            </a:blipFill>
            <a:ln w="9525" cap="sq">
              <a:solidFill>
                <a:srgbClr val="E1E1E1"/>
              </a:solidFill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1025782" y="5846775"/>
            <a:ext cx="251599" cy="251599"/>
            <a:chOff x="0" y="0"/>
            <a:chExt cx="66265" cy="66265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87" id="87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025782" y="3370935"/>
            <a:ext cx="251599" cy="251599"/>
            <a:chOff x="0" y="0"/>
            <a:chExt cx="66265" cy="66265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1" id="91"/>
          <p:cNvSpPr/>
          <p:nvPr/>
        </p:nvSpPr>
        <p:spPr>
          <a:xfrm>
            <a:off x="1142056" y="6098374"/>
            <a:ext cx="0" cy="786559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2" id="92"/>
          <p:cNvSpPr/>
          <p:nvPr/>
        </p:nvSpPr>
        <p:spPr>
          <a:xfrm>
            <a:off x="1142056" y="3622534"/>
            <a:ext cx="0" cy="1491343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3" id="93"/>
          <p:cNvSpPr txBox="true"/>
          <p:nvPr/>
        </p:nvSpPr>
        <p:spPr>
          <a:xfrm rot="0">
            <a:off x="1448831" y="2719042"/>
            <a:ext cx="15310360" cy="512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🔹 What is Axios?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p</a:t>
            </a: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opular JavaScript library for making HTTP requests.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 in both browser and Node.js.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Built on top of Promises, with a simpler syntax than fetch().</a:t>
            </a:r>
          </a:p>
          <a:p>
            <a:pPr algn="l">
              <a:lnSpc>
                <a:spcPts val="3443"/>
              </a:lnSpc>
              <a:spcBef>
                <a:spcPct val="0"/>
              </a:spcBef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🔹 Key Features: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 JSON parsing → response data is available directly in res.data.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Shorter &amp; cleaner syntax compared to fetch.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Supports all HTTP methods: GET, POST, PUT, DELETE.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 built-in timeout &amp; cancellation support.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Allows interceptors (middleware for requests/responses).</a:t>
            </a:r>
          </a:p>
          <a:p>
            <a:pPr algn="l" marL="531098" indent="-265549" lvl="1">
              <a:lnSpc>
                <a:spcPts val="3443"/>
              </a:lnSpc>
              <a:spcBef>
                <a:spcPct val="0"/>
              </a:spcBef>
              <a:buFont typeface="Arial"/>
              <a:buChar char="•"/>
            </a:pPr>
            <a:r>
              <a:rPr lang="en-US" sz="245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 consistently across browsers (better error handling than fetch).</a:t>
            </a:r>
          </a:p>
          <a:p>
            <a:pPr algn="ctr">
              <a:lnSpc>
                <a:spcPts val="34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981075"/>
            <a:ext cx="1829031" cy="47625"/>
            <a:chOff x="0" y="0"/>
            <a:chExt cx="486798" cy="126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3771765" y="2654991"/>
            <a:ext cx="10744470" cy="5631056"/>
            <a:chOff x="0" y="0"/>
            <a:chExt cx="1732898" cy="90819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732898" cy="908193"/>
            </a:xfrm>
            <a:custGeom>
              <a:avLst/>
              <a:gdLst/>
              <a:ahLst/>
              <a:cxnLst/>
              <a:rect r="r" b="b" t="t" l="l"/>
              <a:pathLst>
                <a:path h="908193" w="1732898">
                  <a:moveTo>
                    <a:pt x="0" y="0"/>
                  </a:moveTo>
                  <a:lnTo>
                    <a:pt x="1732898" y="0"/>
                  </a:lnTo>
                  <a:lnTo>
                    <a:pt x="1732898" y="908193"/>
                  </a:lnTo>
                  <a:lnTo>
                    <a:pt x="0" y="908193"/>
                  </a:lnTo>
                  <a:close/>
                </a:path>
              </a:pathLst>
            </a:custGeom>
            <a:solidFill>
              <a:srgbClr val="343A40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732898" cy="936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2799188" y="7661795"/>
            <a:ext cx="1172524" cy="366219"/>
            <a:chOff x="0" y="0"/>
            <a:chExt cx="189108" cy="59065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89108" cy="59065"/>
            </a:xfrm>
            <a:custGeom>
              <a:avLst/>
              <a:gdLst/>
              <a:ahLst/>
              <a:cxnLst/>
              <a:rect r="r" b="b" t="t" l="l"/>
              <a:pathLst>
                <a:path h="59065" w="189108">
                  <a:moveTo>
                    <a:pt x="0" y="0"/>
                  </a:moveTo>
                  <a:lnTo>
                    <a:pt x="189108" y="0"/>
                  </a:lnTo>
                  <a:lnTo>
                    <a:pt x="189108" y="59065"/>
                  </a:lnTo>
                  <a:lnTo>
                    <a:pt x="0" y="59065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189108" cy="87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302442" y="7661795"/>
            <a:ext cx="1172524" cy="366219"/>
            <a:chOff x="0" y="0"/>
            <a:chExt cx="189108" cy="5906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189108" cy="59065"/>
            </a:xfrm>
            <a:custGeom>
              <a:avLst/>
              <a:gdLst/>
              <a:ahLst/>
              <a:cxnLst/>
              <a:rect r="r" b="b" t="t" l="l"/>
              <a:pathLst>
                <a:path h="59065" w="189108">
                  <a:moveTo>
                    <a:pt x="0" y="0"/>
                  </a:moveTo>
                  <a:lnTo>
                    <a:pt x="189108" y="0"/>
                  </a:lnTo>
                  <a:lnTo>
                    <a:pt x="189108" y="59065"/>
                  </a:lnTo>
                  <a:lnTo>
                    <a:pt x="0" y="59065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28575"/>
              <a:ext cx="189108" cy="87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3921889" y="2821954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13717736" y="2815603"/>
            <a:ext cx="215722" cy="215722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4078435" y="2815603"/>
            <a:ext cx="215722" cy="215722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3921889" y="3206054"/>
            <a:ext cx="10478991" cy="4169294"/>
            <a:chOff x="0" y="0"/>
            <a:chExt cx="1690081" cy="672436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690081" cy="672436"/>
            </a:xfrm>
            <a:custGeom>
              <a:avLst/>
              <a:gdLst/>
              <a:ahLst/>
              <a:cxnLst/>
              <a:rect r="r" b="b" t="t" l="l"/>
              <a:pathLst>
                <a:path h="672436" w="1690081">
                  <a:moveTo>
                    <a:pt x="0" y="0"/>
                  </a:moveTo>
                  <a:lnTo>
                    <a:pt x="1690081" y="0"/>
                  </a:lnTo>
                  <a:lnTo>
                    <a:pt x="1690081" y="672436"/>
                  </a:lnTo>
                  <a:lnTo>
                    <a:pt x="0" y="672436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28575"/>
              <a:ext cx="1690081" cy="70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3971712" y="3206054"/>
            <a:ext cx="429168" cy="4169294"/>
            <a:chOff x="0" y="0"/>
            <a:chExt cx="113032" cy="1098086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13032" cy="1098086"/>
            </a:xfrm>
            <a:custGeom>
              <a:avLst/>
              <a:gdLst/>
              <a:ahLst/>
              <a:cxnLst/>
              <a:rect r="r" b="b" t="t" l="l"/>
              <a:pathLst>
                <a:path h="1098086" w="113032">
                  <a:moveTo>
                    <a:pt x="0" y="0"/>
                  </a:moveTo>
                  <a:lnTo>
                    <a:pt x="113032" y="0"/>
                  </a:lnTo>
                  <a:lnTo>
                    <a:pt x="113032" y="1098086"/>
                  </a:lnTo>
                  <a:lnTo>
                    <a:pt x="0" y="1098086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28575"/>
              <a:ext cx="113032" cy="112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4047942" y="3378447"/>
            <a:ext cx="276709" cy="2419568"/>
            <a:chOff x="0" y="0"/>
            <a:chExt cx="72878" cy="637253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72878" cy="637253"/>
            </a:xfrm>
            <a:custGeom>
              <a:avLst/>
              <a:gdLst/>
              <a:ahLst/>
              <a:cxnLst/>
              <a:rect r="r" b="b" t="t" l="l"/>
              <a:pathLst>
                <a:path h="637253" w="72878">
                  <a:moveTo>
                    <a:pt x="36439" y="0"/>
                  </a:moveTo>
                  <a:lnTo>
                    <a:pt x="36439" y="0"/>
                  </a:lnTo>
                  <a:cubicBezTo>
                    <a:pt x="56564" y="0"/>
                    <a:pt x="72878" y="16314"/>
                    <a:pt x="72878" y="36439"/>
                  </a:cubicBezTo>
                  <a:lnTo>
                    <a:pt x="72878" y="600814"/>
                  </a:lnTo>
                  <a:cubicBezTo>
                    <a:pt x="72878" y="620938"/>
                    <a:pt x="56564" y="637253"/>
                    <a:pt x="36439" y="637253"/>
                  </a:cubicBezTo>
                  <a:lnTo>
                    <a:pt x="36439" y="637253"/>
                  </a:lnTo>
                  <a:cubicBezTo>
                    <a:pt x="16314" y="637253"/>
                    <a:pt x="0" y="620938"/>
                    <a:pt x="0" y="600814"/>
                  </a:cubicBezTo>
                  <a:lnTo>
                    <a:pt x="0" y="36439"/>
                  </a:lnTo>
                  <a:cubicBezTo>
                    <a:pt x="0" y="16314"/>
                    <a:pt x="16314" y="0"/>
                    <a:pt x="36439" y="0"/>
                  </a:cubicBez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28575"/>
              <a:ext cx="72878" cy="665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9" id="89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4263031" y="2787028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1424240" y="7698570"/>
            <a:ext cx="928929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Yes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2920986" y="7698570"/>
            <a:ext cx="928929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No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5217288" y="3997291"/>
            <a:ext cx="7218357" cy="122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8400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43185" y="1206678"/>
            <a:ext cx="9931003" cy="637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9"/>
              </a:lnSpc>
              <a:spcBef>
                <a:spcPct val="0"/>
              </a:spcBef>
            </a:pPr>
            <a:r>
              <a:rPr lang="en-US" sz="3764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2.The Problem (How to create different URLs?</a:t>
            </a:r>
            <a:r>
              <a:rPr lang="en-US" sz="37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60851" y="2149290"/>
            <a:ext cx="17210798" cy="696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everything is inside one page, you face a challenge:</a:t>
            </a:r>
          </a:p>
          <a:p>
            <a:pPr algn="l">
              <a:lnSpc>
                <a:spcPts val="5273"/>
              </a:lnSpc>
            </a:pPr>
          </a:p>
          <a:p>
            <a:pPr algn="l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 you show different views (like Home, About, Contact) with different URLs (/home, /about, /contact)?</a:t>
            </a:r>
          </a:p>
          <a:p>
            <a:pPr algn="l">
              <a:lnSpc>
                <a:spcPts val="5273"/>
              </a:lnSpc>
            </a:pPr>
          </a:p>
          <a:p>
            <a:pPr algn="l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 a traditional website, the server handles this (each URL maps to a different file).</a:t>
            </a:r>
          </a:p>
          <a:p>
            <a:pPr algn="l">
              <a:lnSpc>
                <a:spcPts val="5273"/>
              </a:lnSpc>
            </a:pPr>
          </a:p>
          <a:p>
            <a:pPr algn="l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 in a SPA, there’s only one HTML file. So by default, everything just stays on the same URL (usually /).</a:t>
            </a:r>
          </a:p>
          <a:p>
            <a:pPr algn="l">
              <a:lnSpc>
                <a:spcPts val="2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11884" y="1209675"/>
            <a:ext cx="6547485" cy="67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  <a:spcBef>
                <a:spcPct val="0"/>
              </a:spcBef>
            </a:pPr>
            <a:r>
              <a:rPr lang="en-US" sz="3964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3.The Solution : React Router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101614" y="4972367"/>
            <a:ext cx="8477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91848" y="2396358"/>
            <a:ext cx="15058311" cy="642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 Router is the official library for handling routing in React apps.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lets you map different URLs (/, /about, /contact, /products/5) to different React components.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means: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can type a URL and land directly on that page (deep linking).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Browser back/forward buttons will work normally.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can bookmark/share links and they’ll open the right page.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keep the SPA speed (no full page reloads).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581708" y="3317884"/>
            <a:ext cx="8277953" cy="2825155"/>
          </a:xfrm>
          <a:custGeom>
            <a:avLst/>
            <a:gdLst/>
            <a:ahLst/>
            <a:cxnLst/>
            <a:rect r="r" b="b" t="t" l="l"/>
            <a:pathLst>
              <a:path h="2825155" w="8277953">
                <a:moveTo>
                  <a:pt x="0" y="0"/>
                </a:moveTo>
                <a:lnTo>
                  <a:pt x="8277953" y="0"/>
                </a:lnTo>
                <a:lnTo>
                  <a:pt x="8277953" y="2825155"/>
                </a:lnTo>
                <a:lnTo>
                  <a:pt x="0" y="2825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1" t="0" r="-1255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0863930" y="3317884"/>
            <a:ext cx="6221936" cy="3613071"/>
          </a:xfrm>
          <a:custGeom>
            <a:avLst/>
            <a:gdLst/>
            <a:ahLst/>
            <a:cxnLst/>
            <a:rect r="r" b="b" t="t" l="l"/>
            <a:pathLst>
              <a:path h="3613071" w="6221936">
                <a:moveTo>
                  <a:pt x="0" y="0"/>
                </a:moveTo>
                <a:lnTo>
                  <a:pt x="6221936" y="0"/>
                </a:lnTo>
                <a:lnTo>
                  <a:pt x="6221936" y="3613071"/>
                </a:lnTo>
                <a:lnTo>
                  <a:pt x="0" y="36130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260997" y="1233766"/>
            <a:ext cx="3598664" cy="90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52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Installation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81708" y="2357354"/>
            <a:ext cx="6185773" cy="52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058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1.First run (npm create vite@latest</a:t>
            </a:r>
            <a:r>
              <a:rPr lang="en-US" sz="305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974189" y="2589965"/>
            <a:ext cx="4535152" cy="52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1"/>
              </a:lnSpc>
              <a:spcBef>
                <a:spcPct val="0"/>
              </a:spcBef>
            </a:pPr>
            <a:r>
              <a:rPr lang="en-US" sz="3058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2.Select React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829031" y="3155959"/>
            <a:ext cx="7142444" cy="4585773"/>
          </a:xfrm>
          <a:custGeom>
            <a:avLst/>
            <a:gdLst/>
            <a:ahLst/>
            <a:cxnLst/>
            <a:rect r="r" b="b" t="t" l="l"/>
            <a:pathLst>
              <a:path h="4585773" w="7142444">
                <a:moveTo>
                  <a:pt x="0" y="0"/>
                </a:moveTo>
                <a:lnTo>
                  <a:pt x="7142444" y="0"/>
                </a:lnTo>
                <a:lnTo>
                  <a:pt x="7142444" y="4585773"/>
                </a:lnTo>
                <a:lnTo>
                  <a:pt x="0" y="45857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5" t="0" r="-1055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9619132" y="4022853"/>
            <a:ext cx="7548248" cy="5235447"/>
          </a:xfrm>
          <a:custGeom>
            <a:avLst/>
            <a:gdLst/>
            <a:ahLst/>
            <a:cxnLst/>
            <a:rect r="r" b="b" t="t" l="l"/>
            <a:pathLst>
              <a:path h="5235447" w="7548248">
                <a:moveTo>
                  <a:pt x="0" y="0"/>
                </a:moveTo>
                <a:lnTo>
                  <a:pt x="7548248" y="0"/>
                </a:lnTo>
                <a:lnTo>
                  <a:pt x="7548248" y="5235447"/>
                </a:lnTo>
                <a:lnTo>
                  <a:pt x="0" y="52354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260997" y="1233766"/>
            <a:ext cx="3598664" cy="90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52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Installation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149144" y="2345691"/>
            <a:ext cx="3509400" cy="53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9"/>
              </a:lnSpc>
              <a:spcBef>
                <a:spcPct val="0"/>
              </a:spcBef>
            </a:pPr>
            <a:r>
              <a:rPr lang="en-US" sz="3135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3.Select javascript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9510682" y="2243054"/>
            <a:ext cx="7862803" cy="137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2647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4.navigate to new created folder by cd &lt;floderName&gt; </a:t>
            </a:r>
          </a:p>
          <a:p>
            <a:pPr algn="l">
              <a:lnSpc>
                <a:spcPts val="3707"/>
              </a:lnSpc>
              <a:spcBef>
                <a:spcPct val="0"/>
              </a:spcBef>
            </a:pPr>
            <a:r>
              <a:rPr lang="en-US" sz="2647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install dependences by running npm install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3493371" y="3314109"/>
            <a:ext cx="11301259" cy="3658783"/>
          </a:xfrm>
          <a:custGeom>
            <a:avLst/>
            <a:gdLst/>
            <a:ahLst/>
            <a:cxnLst/>
            <a:rect r="r" b="b" t="t" l="l"/>
            <a:pathLst>
              <a:path h="3658783" w="11301259">
                <a:moveTo>
                  <a:pt x="0" y="0"/>
                </a:moveTo>
                <a:lnTo>
                  <a:pt x="11301258" y="0"/>
                </a:lnTo>
                <a:lnTo>
                  <a:pt x="11301258" y="3658782"/>
                </a:lnTo>
                <a:lnTo>
                  <a:pt x="0" y="36587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260997" y="1233766"/>
            <a:ext cx="3598664" cy="90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9"/>
              </a:lnSpc>
              <a:spcBef>
                <a:spcPct val="0"/>
              </a:spcBef>
            </a:pPr>
            <a:r>
              <a:rPr lang="en-US" sz="526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Installation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149144" y="2345691"/>
            <a:ext cx="12625982" cy="56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7"/>
              </a:lnSpc>
              <a:spcBef>
                <a:spcPct val="0"/>
              </a:spcBef>
            </a:pPr>
            <a:r>
              <a:rPr lang="en-US" sz="3334">
                <a:solidFill>
                  <a:srgbClr val="05D8F5"/>
                </a:solidFill>
                <a:latin typeface="IBM Plex Sans"/>
                <a:ea typeface="IBM Plex Sans"/>
                <a:cs typeface="IBM Plex Sans"/>
                <a:sym typeface="IBM Plex Sans"/>
              </a:rPr>
              <a:t>5.install react router dom with npm install react-router-dom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829031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179421" y="5017701"/>
            <a:ext cx="251599" cy="251599"/>
            <a:chOff x="0" y="0"/>
            <a:chExt cx="66265" cy="6626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179421" y="7185094"/>
            <a:ext cx="251599" cy="251599"/>
            <a:chOff x="0" y="0"/>
            <a:chExt cx="66265" cy="66265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0" id="70"/>
          <p:cNvSpPr/>
          <p:nvPr/>
        </p:nvSpPr>
        <p:spPr>
          <a:xfrm>
            <a:off x="1305221" y="3504553"/>
            <a:ext cx="0" cy="1138951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>
            <a:off x="1322887" y="5294313"/>
            <a:ext cx="0" cy="1545131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1277381" y="7438531"/>
            <a:ext cx="0" cy="1545131"/>
          </a:xfrm>
          <a:prstGeom prst="line">
            <a:avLst/>
          </a:prstGeom>
          <a:ln cap="rnd" w="19050">
            <a:solidFill>
              <a:srgbClr val="9D4E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3" id="73"/>
          <p:cNvGrpSpPr/>
          <p:nvPr/>
        </p:nvGrpSpPr>
        <p:grpSpPr>
          <a:xfrm rot="0">
            <a:off x="10194478" y="2910814"/>
            <a:ext cx="7646751" cy="3647149"/>
            <a:chOff x="0" y="0"/>
            <a:chExt cx="1233290" cy="58822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233290" cy="588222"/>
            </a:xfrm>
            <a:custGeom>
              <a:avLst/>
              <a:gdLst/>
              <a:ahLst/>
              <a:cxnLst/>
              <a:rect r="r" b="b" t="t" l="l"/>
              <a:pathLst>
                <a:path h="588222" w="1233290">
                  <a:moveTo>
                    <a:pt x="0" y="0"/>
                  </a:moveTo>
                  <a:lnTo>
                    <a:pt x="1233290" y="0"/>
                  </a:lnTo>
                  <a:lnTo>
                    <a:pt x="1233290" y="588222"/>
                  </a:lnTo>
                  <a:lnTo>
                    <a:pt x="0" y="588222"/>
                  </a:lnTo>
                  <a:close/>
                </a:path>
              </a:pathLst>
            </a:custGeom>
            <a:solidFill>
              <a:srgbClr val="495057"/>
            </a:solidFill>
            <a:ln w="9525" cap="sq">
              <a:solidFill>
                <a:srgbClr val="E1E1E1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1233290" cy="616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179421" y="3194621"/>
            <a:ext cx="267882" cy="267882"/>
            <a:chOff x="0" y="0"/>
            <a:chExt cx="66265" cy="66265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6265" cy="66265"/>
            </a:xfrm>
            <a:custGeom>
              <a:avLst/>
              <a:gdLst/>
              <a:ahLst/>
              <a:cxnLst/>
              <a:rect r="r" b="b" t="t" l="l"/>
              <a:pathLst>
                <a:path h="66265" w="66265">
                  <a:moveTo>
                    <a:pt x="0" y="0"/>
                  </a:moveTo>
                  <a:lnTo>
                    <a:pt x="66265" y="0"/>
                  </a:lnTo>
                  <a:lnTo>
                    <a:pt x="66265" y="66265"/>
                  </a:lnTo>
                  <a:lnTo>
                    <a:pt x="0" y="66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D4EDD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28575"/>
              <a:ext cx="66265" cy="9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9" id="79"/>
          <p:cNvSpPr/>
          <p:nvPr/>
        </p:nvSpPr>
        <p:spPr>
          <a:xfrm flipH="false" flipV="false" rot="0">
            <a:off x="10299253" y="3123990"/>
            <a:ext cx="7404080" cy="3220797"/>
          </a:xfrm>
          <a:custGeom>
            <a:avLst/>
            <a:gdLst/>
            <a:ahLst/>
            <a:cxnLst/>
            <a:rect r="r" b="b" t="t" l="l"/>
            <a:pathLst>
              <a:path h="3220797" w="7404080">
                <a:moveTo>
                  <a:pt x="0" y="0"/>
                </a:moveTo>
                <a:lnTo>
                  <a:pt x="7404081" y="0"/>
                </a:lnTo>
                <a:lnTo>
                  <a:pt x="7404081" y="3220797"/>
                </a:lnTo>
                <a:lnTo>
                  <a:pt x="0" y="3220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06" t="0" r="-1706" b="0"/>
            </a:stretch>
          </a:blipFill>
        </p:spPr>
      </p:sp>
      <p:sp>
        <p:nvSpPr>
          <p:cNvPr name="TextBox 80" id="80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716113" y="5522913"/>
            <a:ext cx="8373590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A container for all your &lt;Route&gt; components.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matches the current URL with the best matching &lt;Route&gt;.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Only renders the first matching &lt;Route&gt;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783071" y="7564438"/>
            <a:ext cx="8411407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Defines a mapping between a URL path and the component to render.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Example: &lt;route path="/about" element={&lt;About /&gt;} /&gt; will render &lt;About /&gt; when the user visits /about.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657544" y="3120364"/>
            <a:ext cx="8211550" cy="36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  <a:spcBef>
                <a:spcPct val="0"/>
              </a:spcBef>
            </a:pPr>
            <a:r>
              <a:rPr lang="en-US" b="true" sz="2129" spc="53">
                <a:solidFill>
                  <a:srgbClr val="26C8A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BrowserRouter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76795" y="4964112"/>
            <a:ext cx="37414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49">
                <a:solidFill>
                  <a:srgbClr val="26C8A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&lt;Routes&gt;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716113" y="7129463"/>
            <a:ext cx="37414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49">
                <a:solidFill>
                  <a:srgbClr val="26C8A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&lt;Route&gt;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195704" y="1555063"/>
            <a:ext cx="8782292" cy="135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1"/>
              </a:lnSpc>
            </a:pPr>
            <a:r>
              <a:rPr lang="en-US" sz="5001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Core Components of React Router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658821" y="3608454"/>
            <a:ext cx="8766376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wrapper component from React Router.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the browser's history API to keep your UI in sync with the URL.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put it at the root of your app to enable routing.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0424234" y="7564438"/>
            <a:ext cx="8411407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&lt;BrowserRouter&gt;: Router system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&lt;Routes&gt;: List of possible routes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 spc="49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&lt;Route&gt;: One specific rile for rendering.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0640420" y="7106493"/>
            <a:ext cx="374141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49">
                <a:solidFill>
                  <a:srgbClr val="26C8A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 short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2148"/>
            <a:chOff x="0" y="0"/>
            <a:chExt cx="4816593" cy="13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74852"/>
            <a:ext cx="18288000" cy="512148"/>
            <a:chOff x="0" y="0"/>
            <a:chExt cx="4816593" cy="13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4887"/>
            </a:xfrm>
            <a:custGeom>
              <a:avLst/>
              <a:gdLst/>
              <a:ahLst/>
              <a:cxnLst/>
              <a:rect r="r" b="b" t="t" l="l"/>
              <a:pathLst>
                <a:path h="1348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4887"/>
                  </a:lnTo>
                  <a:lnTo>
                    <a:pt x="0" y="134887"/>
                  </a:lnTo>
                  <a:close/>
                </a:path>
              </a:pathLst>
            </a:custGeom>
            <a:solidFill>
              <a:srgbClr val="2E34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3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5769" y="148213"/>
            <a:ext cx="215722" cy="2157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12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543173" y="148213"/>
            <a:ext cx="215722" cy="21572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A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03626" y="148213"/>
            <a:ext cx="215722" cy="2157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512148"/>
            <a:ext cx="1829031" cy="511164"/>
            <a:chOff x="0" y="0"/>
            <a:chExt cx="486798" cy="1360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16126" y="512148"/>
            <a:ext cx="1829031" cy="511164"/>
            <a:chOff x="0" y="0"/>
            <a:chExt cx="486798" cy="1360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658063" y="512148"/>
            <a:ext cx="1829031" cy="511164"/>
            <a:chOff x="0" y="0"/>
            <a:chExt cx="486798" cy="1360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4950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974189" y="512148"/>
            <a:ext cx="1829031" cy="511164"/>
            <a:chOff x="0" y="0"/>
            <a:chExt cx="486798" cy="1360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629937" y="512148"/>
            <a:ext cx="1829031" cy="511164"/>
            <a:chOff x="0" y="0"/>
            <a:chExt cx="486798" cy="1360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9031" y="512148"/>
            <a:ext cx="1829031" cy="511164"/>
            <a:chOff x="0" y="0"/>
            <a:chExt cx="486798" cy="1360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658063" y="981075"/>
            <a:ext cx="1829031" cy="47625"/>
            <a:chOff x="0" y="0"/>
            <a:chExt cx="486798" cy="12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6798" cy="12675"/>
            </a:xfrm>
            <a:custGeom>
              <a:avLst/>
              <a:gdLst/>
              <a:ahLst/>
              <a:cxnLst/>
              <a:rect r="r" b="b" t="t" l="l"/>
              <a:pathLst>
                <a:path h="12675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2675"/>
                  </a:lnTo>
                  <a:lnTo>
                    <a:pt x="0" y="12675"/>
                  </a:lnTo>
                  <a:close/>
                </a:path>
              </a:pathLst>
            </a:custGeom>
            <a:solidFill>
              <a:srgbClr val="15C86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486798" cy="41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145157" y="512148"/>
            <a:ext cx="1829031" cy="511164"/>
            <a:chOff x="0" y="0"/>
            <a:chExt cx="486798" cy="13604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487094" y="512148"/>
            <a:ext cx="1829031" cy="511164"/>
            <a:chOff x="0" y="0"/>
            <a:chExt cx="486798" cy="136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803220" y="512148"/>
            <a:ext cx="1829031" cy="511164"/>
            <a:chOff x="0" y="0"/>
            <a:chExt cx="486798" cy="1360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458969" y="512148"/>
            <a:ext cx="1829031" cy="511164"/>
            <a:chOff x="0" y="0"/>
            <a:chExt cx="486798" cy="1360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86798" cy="136047"/>
            </a:xfrm>
            <a:custGeom>
              <a:avLst/>
              <a:gdLst/>
              <a:ahLst/>
              <a:cxnLst/>
              <a:rect r="r" b="b" t="t" l="l"/>
              <a:pathLst>
                <a:path h="136047" w="486798">
                  <a:moveTo>
                    <a:pt x="0" y="0"/>
                  </a:moveTo>
                  <a:lnTo>
                    <a:pt x="486798" y="0"/>
                  </a:lnTo>
                  <a:lnTo>
                    <a:pt x="486798" y="136047"/>
                  </a:lnTo>
                  <a:lnTo>
                    <a:pt x="0" y="136047"/>
                  </a:lnTo>
                  <a:close/>
                </a:path>
              </a:pathLst>
            </a:custGeom>
            <a:solidFill>
              <a:srgbClr val="343A4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486798" cy="16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4730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695954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416038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27869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790926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247425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5082883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95120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6076122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902839" y="633325"/>
            <a:ext cx="268810" cy="268810"/>
          </a:xfrm>
          <a:custGeom>
            <a:avLst/>
            <a:gdLst/>
            <a:ahLst/>
            <a:cxnLst/>
            <a:rect r="r" b="b" t="t" l="l"/>
            <a:pathLst>
              <a:path h="268810" w="268810">
                <a:moveTo>
                  <a:pt x="0" y="0"/>
                </a:moveTo>
                <a:lnTo>
                  <a:pt x="268810" y="0"/>
                </a:lnTo>
                <a:lnTo>
                  <a:pt x="268810" y="268810"/>
                </a:lnTo>
                <a:lnTo>
                  <a:pt x="0" y="26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0" y="1028700"/>
            <a:ext cx="1028700" cy="8746152"/>
            <a:chOff x="0" y="0"/>
            <a:chExt cx="270933" cy="23035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70933" cy="2303513"/>
            </a:xfrm>
            <a:custGeom>
              <a:avLst/>
              <a:gdLst/>
              <a:ahLst/>
              <a:cxnLst/>
              <a:rect r="r" b="b" t="t" l="l"/>
              <a:pathLst>
                <a:path h="230351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303513"/>
                  </a:lnTo>
                  <a:lnTo>
                    <a:pt x="0" y="2303513"/>
                  </a:lnTo>
                  <a:close/>
                </a:path>
              </a:pathLst>
            </a:custGeom>
            <a:solidFill>
              <a:srgbClr val="2C2C4C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28575"/>
              <a:ext cx="270933" cy="23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73208" y="148213"/>
            <a:ext cx="219584" cy="229167"/>
          </a:xfrm>
          <a:custGeom>
            <a:avLst/>
            <a:gdLst/>
            <a:ahLst/>
            <a:cxnLst/>
            <a:rect r="r" b="b" t="t" l="l"/>
            <a:pathLst>
              <a:path h="229167" w="219584">
                <a:moveTo>
                  <a:pt x="0" y="0"/>
                </a:moveTo>
                <a:lnTo>
                  <a:pt x="219584" y="0"/>
                </a:lnTo>
                <a:lnTo>
                  <a:pt x="219584" y="229167"/>
                </a:lnTo>
                <a:lnTo>
                  <a:pt x="0" y="22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829031" y="5591297"/>
            <a:ext cx="7682332" cy="3898784"/>
          </a:xfrm>
          <a:custGeom>
            <a:avLst/>
            <a:gdLst/>
            <a:ahLst/>
            <a:cxnLst/>
            <a:rect r="r" b="b" t="t" l="l"/>
            <a:pathLst>
              <a:path h="3898784" w="7682332">
                <a:moveTo>
                  <a:pt x="0" y="0"/>
                </a:moveTo>
                <a:lnTo>
                  <a:pt x="7682333" y="0"/>
                </a:lnTo>
                <a:lnTo>
                  <a:pt x="7682333" y="3898784"/>
                </a:lnTo>
                <a:lnTo>
                  <a:pt x="0" y="3898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0556598" y="5306526"/>
            <a:ext cx="5769448" cy="4468326"/>
          </a:xfrm>
          <a:custGeom>
            <a:avLst/>
            <a:gdLst/>
            <a:ahLst/>
            <a:cxnLst/>
            <a:rect r="r" b="b" t="t" l="l"/>
            <a:pathLst>
              <a:path h="4468326" w="5769448">
                <a:moveTo>
                  <a:pt x="0" y="0"/>
                </a:moveTo>
                <a:lnTo>
                  <a:pt x="5769447" y="0"/>
                </a:lnTo>
                <a:lnTo>
                  <a:pt x="5769447" y="4468326"/>
                </a:lnTo>
                <a:lnTo>
                  <a:pt x="0" y="4468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4630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E1E1E1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68507" y="9884591"/>
            <a:ext cx="3289556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Programmer Presentation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803220" y="9889152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Copyright Larana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14350" y="113287"/>
            <a:ext cx="253744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Larana Software House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6259082" y="9889152"/>
            <a:ext cx="1000218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2025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56585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4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115043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7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97769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2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7489931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5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946429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8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781888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3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929412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775126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9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601844" y="621396"/>
            <a:ext cx="1131073" cy="26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9804"/>
                  </a:srgbClr>
                </a:solidFill>
                <a:latin typeface="IBM Plex Sans"/>
                <a:ea typeface="IBM Plex Sans"/>
                <a:cs typeface="IBM Plex Sans"/>
                <a:sym typeface="IBM Plex Sans"/>
              </a:rPr>
              <a:t>Page 10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73208" y="1149528"/>
            <a:ext cx="682284" cy="836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11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14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15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16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18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19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</a:p>
          <a:p>
            <a:pPr algn="ctr">
              <a:lnSpc>
                <a:spcPts val="3200"/>
              </a:lnSpc>
            </a:pPr>
            <a:r>
              <a:rPr lang="en-US" sz="1600">
                <a:solidFill>
                  <a:srgbClr val="FFFFFF">
                    <a:alpha val="40000"/>
                  </a:srgbClr>
                </a:solidFill>
                <a:latin typeface="IBM Plex Mono"/>
                <a:ea typeface="IBM Plex Mono"/>
                <a:cs typeface="IBM Plex Mono"/>
                <a:sym typeface="IBM Plex Mono"/>
              </a:rPr>
              <a:t>21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72569" y="1964493"/>
            <a:ext cx="15186622" cy="10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true">
                <a:solidFill>
                  <a:srgbClr val="E1E1E1"/>
                </a:solidFill>
                <a:latin typeface="Telegraf Bold"/>
                <a:ea typeface="Telegraf Bold"/>
                <a:cs typeface="Telegraf Bold"/>
                <a:sym typeface="Telegraf Bold"/>
              </a:rPr>
              <a:t>Nested routes &amp; Shared Layouts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93602" y="3095452"/>
            <a:ext cx="2445643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Layout Route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887074" y="3888663"/>
            <a:ext cx="673393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Layout Route is a parent &lt;Route&gt; that containd shared UI (like aa navbar, sidebar, or footer).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wraps child routes so you don't repeat the same layout code everywhere.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9923729" y="3128380"/>
            <a:ext cx="1661319" cy="56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1">
                <a:solidFill>
                  <a:srgbClr val="26C8AB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&lt;Outlet&gt;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725039" y="3921591"/>
            <a:ext cx="673393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&lt;Outlet&gt; is a placeholder inside a Layout Route.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tells React Router where the matched child route's components ahould be renderes.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DAGyUALQhtI</dc:identifier>
  <dcterms:modified xsi:type="dcterms:W3CDTF">2011-08-01T06:04:30Z</dcterms:modified>
  <cp:revision>1</cp:revision>
  <dc:title>Blue and White Professional Programmer Presentation</dc:title>
</cp:coreProperties>
</file>